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71" r:id="rId3"/>
    <p:sldId id="272" r:id="rId4"/>
    <p:sldId id="273" r:id="rId5"/>
    <p:sldId id="274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jvt_cover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57600"/>
            <a:ext cx="5410200" cy="1143000"/>
          </a:xfrm>
        </p:spPr>
        <p:txBody>
          <a:bodyPr lIns="0" tIns="0" rIns="0" bIns="0" anchor="t"/>
          <a:lstStyle>
            <a:lvl1pPr>
              <a:defRPr sz="32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873625"/>
            <a:ext cx="5403850" cy="822325"/>
          </a:xfrm>
        </p:spPr>
        <p:txBody>
          <a:bodyPr lIns="0" tIns="0" rIns="0" bIns="0"/>
          <a:lstStyle>
            <a:lvl1pPr marL="0" indent="0"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7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"/>
          <a:stretch/>
        </p:blipFill>
        <p:spPr bwMode="auto">
          <a:xfrm>
            <a:off x="0" y="4291240"/>
            <a:ext cx="9144000" cy="25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740" y="3645024"/>
            <a:ext cx="7341668" cy="448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62669" y="4293096"/>
            <a:ext cx="2071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Moscow, September 25, 2012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9408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12" y="1"/>
            <a:ext cx="9180000" cy="4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12" y="6451601"/>
            <a:ext cx="9180000" cy="4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 userDrawn="1"/>
        </p:nvGrpSpPr>
        <p:grpSpPr>
          <a:xfrm>
            <a:off x="3264521" y="764704"/>
            <a:ext cx="2614958" cy="834126"/>
            <a:chOff x="2267744" y="809722"/>
            <a:chExt cx="2614958" cy="834126"/>
          </a:xfrm>
        </p:grpSpPr>
        <p:sp>
          <p:nvSpPr>
            <p:cNvPr id="48" name="Прямоугольник 47"/>
            <p:cNvSpPr/>
            <p:nvPr userDrawn="1"/>
          </p:nvSpPr>
          <p:spPr>
            <a:xfrm>
              <a:off x="2741918" y="809722"/>
              <a:ext cx="16666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00539B"/>
                  </a:solidFill>
                </a:rPr>
                <a:t>ОЛИМПИЙСКИЕ ИГРЫ</a:t>
              </a:r>
              <a:endParaRPr lang="en-US" sz="1200" b="1" dirty="0">
                <a:solidFill>
                  <a:srgbClr val="00539B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948221"/>
              <a:ext cx="2614958" cy="61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Прямоугольник 23"/>
            <p:cNvSpPr/>
            <p:nvPr userDrawn="1"/>
          </p:nvSpPr>
          <p:spPr>
            <a:xfrm>
              <a:off x="3090957" y="1336071"/>
              <a:ext cx="9685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539B"/>
                  </a:solidFill>
                </a:rPr>
                <a:t>Сочи 2015</a:t>
              </a:r>
              <a:endParaRPr lang="en-US" sz="1400" b="1" dirty="0">
                <a:solidFill>
                  <a:srgbClr val="0053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116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98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6459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622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25984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622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25984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4710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469"/>
            <a:ext cx="7355160" cy="969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88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910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CB0A2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 lIns="107978" tIns="71986" rIns="107978" bIns="71986"/>
          <a:lstStyle>
            <a:lvl1pPr marL="285693" indent="-285693">
              <a:buFont typeface="Arial" pitchFamily="34" charset="0"/>
              <a:buChar char="?"/>
              <a:defRPr/>
            </a:lvl1pPr>
            <a:lvl4pPr marL="1371463" indent="0">
              <a:buNone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270795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230" y="1389733"/>
            <a:ext cx="5759640" cy="3096323"/>
          </a:xfrm>
        </p:spPr>
        <p:txBody>
          <a:bodyPr/>
          <a:lstStyle>
            <a:lvl1pPr algn="l">
              <a:defRPr sz="4000" b="1" cap="all" spc="0">
                <a:ln w="9000" cmpd="sng">
                  <a:solidFill>
                    <a:srgbClr val="FF9966"/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5779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BottomStri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49" y="6093002"/>
            <a:ext cx="3866479" cy="68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6"/>
          <p:cNvSpPr/>
          <p:nvPr userDrawn="1"/>
        </p:nvSpPr>
        <p:spPr>
          <a:xfrm>
            <a:off x="290463" y="6669131"/>
            <a:ext cx="3528399" cy="214263"/>
          </a:xfrm>
          <a:prstGeom prst="rect">
            <a:avLst/>
          </a:prstGeom>
        </p:spPr>
        <p:txBody>
          <a:bodyPr lIns="91422" tIns="45711" rIns="91422" bIns="45711">
            <a:spAutoFit/>
          </a:bodyPr>
          <a:lstStyle/>
          <a:p>
            <a:pPr defTabSz="914033">
              <a:defRPr/>
            </a:pPr>
            <a:r>
              <a:rPr lang="en-GB" sz="800" dirty="0">
                <a:solidFill>
                  <a:prstClr val="white">
                    <a:lumMod val="75000"/>
                  </a:prstClr>
                </a:solidFill>
              </a:rPr>
              <a:t>Proprietary &amp; Confidential Johnson &amp; Johnson Medical Ltd.</a:t>
            </a:r>
          </a:p>
        </p:txBody>
      </p:sp>
    </p:spTree>
    <p:extLst>
      <p:ext uri="{BB962C8B-B14F-4D97-AF65-F5344CB8AC3E}">
        <p14:creationId xmlns:p14="http://schemas.microsoft.com/office/powerpoint/2010/main" val="19328199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8BD0-7F31-4753-AF58-B042F1B17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34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0663" y="247650"/>
            <a:ext cx="8578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smtClean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C1A9-8E5E-4DE0-A9FA-E23E511D3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9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114425"/>
            <a:ext cx="3346450" cy="298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9513" y="1114425"/>
            <a:ext cx="3346450" cy="2982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5D9EC-86A1-4353-AC0C-C564DAC44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9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869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79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6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663" y="247650"/>
            <a:ext cx="8578850" cy="460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1958-E125-47E0-8556-A21AE5110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0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A7C7-63A3-45E2-B10D-C77847166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8823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41548"/>
            <a:ext cx="5111750" cy="50846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32412"/>
            <a:ext cx="3008313" cy="5093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663" y="247650"/>
            <a:ext cx="8578850" cy="460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19FD-CB9A-4CF9-B856-1273FF2598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4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0663" y="247650"/>
            <a:ext cx="8578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smtClean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0320"/>
            <a:ext cx="5486400" cy="4047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BE14-F6E3-4839-9957-356965215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1282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66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90625"/>
            <a:ext cx="82661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2388"/>
            <a:ext cx="373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5ADE9DBE-2650-46CA-8BD8-8E88CEC9B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49" name="Picture 2" descr="jjvc_footerba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86661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jjvc_typ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23025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311900" y="6402388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marL="0" algn="r" defTabSz="914400" rtl="0" eaLnBrk="0" latinLnBrk="0" hangingPunct="0">
              <a:defRPr sz="10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JJVC Confidential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35398"/>
          </a:solidFill>
          <a:latin typeface="Calibri"/>
          <a:ea typeface="+mj-ea"/>
          <a:cs typeface="Calibri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35398"/>
          </a:solidFill>
          <a:latin typeface="Calibri" pitchFamily="34" charset="0"/>
          <a:ea typeface="ＭＳ Ｐゴシック" charset="-128"/>
          <a:cs typeface="Calibri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35398"/>
          </a:solidFill>
          <a:latin typeface="Calibri" pitchFamily="34" charset="0"/>
          <a:ea typeface="ＭＳ Ｐゴシック" charset="-128"/>
          <a:cs typeface="Calibri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35398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35398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tabLst>
          <a:tab pos="463550" algn="l"/>
        </a:tabLst>
        <a:defRPr sz="2400">
          <a:solidFill>
            <a:srgbClr val="525352"/>
          </a:solidFill>
          <a:latin typeface="Calibri"/>
          <a:ea typeface="+mn-ea"/>
          <a:cs typeface="Calibri"/>
        </a:defRPr>
      </a:lvl1pPr>
      <a:lvl2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289DD4"/>
        </a:buClr>
        <a:buSzPct val="70000"/>
        <a:buFont typeface="Lucida Grande"/>
        <a:buChar char="&gt;"/>
        <a:defRPr sz="2000">
          <a:solidFill>
            <a:srgbClr val="00A4D2"/>
          </a:solidFill>
          <a:latin typeface="Calibri"/>
          <a:ea typeface="+mn-ea"/>
          <a:cs typeface="Calibri"/>
        </a:defRPr>
      </a:lvl2pPr>
      <a:lvl3pPr marL="1200150" indent="-342900" algn="l" rtl="0" eaLnBrk="0" fontAlgn="base" hangingPunct="0">
        <a:spcBef>
          <a:spcPct val="20000"/>
        </a:spcBef>
        <a:spcAft>
          <a:spcPct val="0"/>
        </a:spcAft>
        <a:buClr>
          <a:srgbClr val="7B7B7B"/>
        </a:buClr>
        <a:buChar char="–"/>
        <a:defRPr>
          <a:solidFill>
            <a:srgbClr val="7F7F7F"/>
          </a:solidFill>
          <a:latin typeface="Calibri"/>
          <a:ea typeface="+mn-ea"/>
          <a:cs typeface="Calibri"/>
        </a:defRPr>
      </a:lvl3pPr>
      <a:lvl4pPr marL="1504950" indent="-304800" algn="l" rtl="0" eaLnBrk="0" fontAlgn="base" hangingPunct="0">
        <a:spcBef>
          <a:spcPct val="20000"/>
        </a:spcBef>
        <a:spcAft>
          <a:spcPct val="0"/>
        </a:spcAft>
        <a:buClr>
          <a:srgbClr val="7B7B7B"/>
        </a:buClr>
        <a:buFont typeface="Arial" pitchFamily="34" charset="0"/>
        <a:buChar char="•"/>
        <a:defRPr sz="1600">
          <a:solidFill>
            <a:srgbClr val="7F7F7F"/>
          </a:solidFill>
          <a:latin typeface="Calibri"/>
          <a:ea typeface="+mn-ea"/>
          <a:cs typeface="Calibri"/>
        </a:defRPr>
      </a:lvl4pPr>
      <a:lvl5pPr marL="1809750" indent="-266700" algn="l" rtl="0" eaLnBrk="0" fontAlgn="base" hangingPunct="0">
        <a:spcBef>
          <a:spcPct val="20000"/>
        </a:spcBef>
        <a:spcAft>
          <a:spcPct val="0"/>
        </a:spcAft>
        <a:buClr>
          <a:srgbClr val="7B7B7B"/>
        </a:buClr>
        <a:buFont typeface="Lucida Grande"/>
        <a:buChar char="-"/>
        <a:defRPr sz="1400">
          <a:solidFill>
            <a:srgbClr val="7F7F7F"/>
          </a:solidFill>
          <a:latin typeface="Calibri"/>
          <a:ea typeface="+mn-ea"/>
          <a:cs typeface="Calibri"/>
        </a:defRPr>
      </a:lvl5pPr>
      <a:lvl6pPr marL="2266950" indent="-2667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o"/>
        <a:defRPr sz="1400">
          <a:solidFill>
            <a:schemeClr val="tx2"/>
          </a:solidFill>
          <a:latin typeface="+mn-lt"/>
          <a:ea typeface="+mn-ea"/>
        </a:defRPr>
      </a:lvl6pPr>
      <a:lvl7pPr marL="2724150" indent="-2667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o"/>
        <a:defRPr sz="1400">
          <a:solidFill>
            <a:schemeClr val="tx2"/>
          </a:solidFill>
          <a:latin typeface="+mn-lt"/>
          <a:ea typeface="+mn-ea"/>
        </a:defRPr>
      </a:lvl7pPr>
      <a:lvl8pPr marL="3181350" indent="-2667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o"/>
        <a:defRPr sz="1400">
          <a:solidFill>
            <a:schemeClr val="tx2"/>
          </a:solidFill>
          <a:latin typeface="+mn-lt"/>
          <a:ea typeface="+mn-ea"/>
        </a:defRPr>
      </a:lvl8pPr>
      <a:lvl9pPr marL="3638550" indent="-2667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o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5C8E-1F61-4FB0-8472-567A36ECB0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16655" y="5892718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C189-C121-44C8-9B4A-C51D29935D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051720" y="66699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Proprietary &amp; Confidential Johnson &amp; Johnson Medical Ltd.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163" y="0"/>
            <a:ext cx="3779837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5364163" y="6401813"/>
            <a:ext cx="3779837" cy="4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 userDrawn="1"/>
        </p:nvGrpSpPr>
        <p:grpSpPr>
          <a:xfrm>
            <a:off x="258416" y="6165304"/>
            <a:ext cx="1865312" cy="650153"/>
            <a:chOff x="2267744" y="791376"/>
            <a:chExt cx="2614958" cy="911443"/>
          </a:xfrm>
        </p:grpSpPr>
        <p:sp>
          <p:nvSpPr>
            <p:cNvPr id="27" name="Прямоугольник 26"/>
            <p:cNvSpPr/>
            <p:nvPr userDrawn="1"/>
          </p:nvSpPr>
          <p:spPr>
            <a:xfrm>
              <a:off x="2535656" y="791376"/>
              <a:ext cx="2079137" cy="355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050" b="1" dirty="0">
                  <a:solidFill>
                    <a:srgbClr val="00539B"/>
                  </a:solidFill>
                </a:rPr>
                <a:t>ОЛИМПИЙСКИЕ ИГРЫ</a:t>
              </a:r>
              <a:endParaRPr lang="en-US" sz="1050" b="1" dirty="0">
                <a:solidFill>
                  <a:srgbClr val="00539B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67744" y="992950"/>
              <a:ext cx="2614958" cy="61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Прямоугольник 28"/>
            <p:cNvSpPr/>
            <p:nvPr userDrawn="1"/>
          </p:nvSpPr>
          <p:spPr>
            <a:xfrm>
              <a:off x="3012069" y="1336071"/>
              <a:ext cx="1126312" cy="366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0539B"/>
                  </a:solidFill>
                </a:rPr>
                <a:t>Сочи 2015</a:t>
              </a:r>
              <a:endParaRPr lang="en-US" sz="1100" b="1" dirty="0">
                <a:solidFill>
                  <a:srgbClr val="0053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43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ve-sl.ru/ac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салонов </a:t>
            </a:r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532D-8B6C-4629-91C7-95BF1E0780F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04450" y="3770376"/>
            <a:ext cx="540074" cy="242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Для интернет-клиентов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7" y="1124744"/>
            <a:ext cx="818941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80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салонов </a:t>
            </a:r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532D-8B6C-4629-91C7-95BF1E0780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04450" y="3770376"/>
            <a:ext cx="540074" cy="242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Для интернет-клиентов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507932" cy="498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32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салонов </a:t>
            </a:r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532D-8B6C-4629-91C7-95BF1E0780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04450" y="3770376"/>
            <a:ext cx="540074" cy="242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Для интернет-клиентов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7" y="1052736"/>
            <a:ext cx="791932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32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салонов </a:t>
            </a:r>
            <a:r>
              <a:rPr lang="en-US" dirty="0" smtClean="0"/>
              <a:t>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532D-8B6C-4629-91C7-95BF1E0780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04450" y="3770376"/>
            <a:ext cx="540074" cy="242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Для интернет-клиентов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0" y="1412776"/>
            <a:ext cx="7899752" cy="372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32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и ответы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66113" cy="4752975"/>
          </a:xfrm>
        </p:spPr>
        <p:txBody>
          <a:bodyPr/>
          <a:lstStyle/>
          <a:p>
            <a:r>
              <a:rPr lang="ru-RU" sz="1600" dirty="0" smtClean="0"/>
              <a:t>1. </a:t>
            </a:r>
            <a:r>
              <a:rPr lang="ru-RU" sz="1600" b="1" u="sng" dirty="0" smtClean="0"/>
              <a:t>Вопрос:</a:t>
            </a:r>
            <a:r>
              <a:rPr lang="ru-RU" sz="1600" dirty="0" smtClean="0"/>
              <a:t> Что будет, если в салоне </a:t>
            </a:r>
            <a:r>
              <a:rPr lang="en-US" sz="1600" dirty="0" smtClean="0"/>
              <a:t>Sunlight </a:t>
            </a:r>
            <a:r>
              <a:rPr lang="ru-RU" sz="1600" dirty="0" smtClean="0"/>
              <a:t>закончатся зарезервированные для нашей акции подарки?</a:t>
            </a:r>
          </a:p>
          <a:p>
            <a:r>
              <a:rPr lang="ru-RU" sz="1600" b="1" u="sng" dirty="0" smtClean="0"/>
              <a:t>Ответ: </a:t>
            </a:r>
            <a:r>
              <a:rPr lang="en-US" sz="1600" dirty="0" smtClean="0"/>
              <a:t>Sunlight </a:t>
            </a:r>
            <a:r>
              <a:rPr lang="ru-RU" sz="1600" dirty="0" smtClean="0"/>
              <a:t>предложит потребителю обратиться в другой центр выдачи подарков или предложит на замену похожий подарок.</a:t>
            </a:r>
          </a:p>
          <a:p>
            <a:r>
              <a:rPr lang="ru-RU" sz="1600" dirty="0" smtClean="0"/>
              <a:t>2. </a:t>
            </a:r>
            <a:r>
              <a:rPr lang="ru-RU" sz="1600" b="1" u="sng" dirty="0" smtClean="0"/>
              <a:t>Вопрос: </a:t>
            </a:r>
            <a:r>
              <a:rPr lang="ru-RU" sz="1600" dirty="0" smtClean="0"/>
              <a:t>Купоны будут выдаваться по количеству купленных упаковок?</a:t>
            </a:r>
          </a:p>
          <a:p>
            <a:r>
              <a:rPr lang="ru-RU" sz="1600" b="1" u="sng" dirty="0" smtClean="0"/>
              <a:t>Ответ: </a:t>
            </a:r>
            <a:r>
              <a:rPr lang="ru-RU" sz="1600" dirty="0" smtClean="0"/>
              <a:t>Да, магазин выдает купоны по количеству купленных упаковок. Но в салоне </a:t>
            </a:r>
            <a:r>
              <a:rPr lang="en-US" sz="1600" dirty="0" smtClean="0"/>
              <a:t>Sunlight </a:t>
            </a:r>
            <a:r>
              <a:rPr lang="ru-RU" sz="1600" dirty="0" smtClean="0"/>
              <a:t>можно будет получить 1 подарок за 1 номер телефона. Подробно этот момент описан в правилах. </a:t>
            </a:r>
          </a:p>
          <a:p>
            <a:r>
              <a:rPr lang="ru-RU" sz="1600" dirty="0" smtClean="0"/>
              <a:t>3. </a:t>
            </a:r>
            <a:r>
              <a:rPr lang="ru-RU" sz="1600" b="1" u="sng" dirty="0" smtClean="0"/>
              <a:t>Вопрос: </a:t>
            </a:r>
            <a:r>
              <a:rPr lang="ru-RU" sz="1600" dirty="0" smtClean="0"/>
              <a:t>Где можно будет узнать полный список адресов </a:t>
            </a:r>
            <a:r>
              <a:rPr lang="en-US" sz="1600" dirty="0" smtClean="0"/>
              <a:t>Sunlight</a:t>
            </a:r>
            <a:r>
              <a:rPr lang="ru-RU" sz="1600" dirty="0" smtClean="0"/>
              <a:t>, по которым будет производится выдача подарков?</a:t>
            </a:r>
          </a:p>
          <a:p>
            <a:r>
              <a:rPr lang="ru-RU" sz="1600" b="1" u="sng" dirty="0" smtClean="0"/>
              <a:t>Ответ: </a:t>
            </a:r>
            <a:r>
              <a:rPr lang="ru-RU" sz="1600" dirty="0" smtClean="0"/>
              <a:t>На сайте </a:t>
            </a:r>
            <a:r>
              <a:rPr lang="en-US" sz="1600" dirty="0" smtClean="0"/>
              <a:t>acuvue.ru, </a:t>
            </a:r>
            <a:r>
              <a:rPr lang="ru-RU" sz="1600" dirty="0" smtClean="0"/>
              <a:t>а также на сайте </a:t>
            </a:r>
            <a:r>
              <a:rPr lang="en-US" sz="1600" dirty="0" smtClean="0"/>
              <a:t>Sunlight - </a:t>
            </a:r>
            <a:r>
              <a:rPr lang="ru-RU" sz="1600" dirty="0" smtClean="0">
                <a:hlinkClick r:id="rId2"/>
              </a:rPr>
              <a:t>www.love-sl.ru/actions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4. </a:t>
            </a:r>
            <a:r>
              <a:rPr lang="ru-RU" sz="1600" b="1" dirty="0"/>
              <a:t>Вопрос:</a:t>
            </a:r>
            <a:r>
              <a:rPr lang="ru-RU" sz="1600" dirty="0"/>
              <a:t> Будет ли акция анонсирована на сайте acuvue.ru?</a:t>
            </a:r>
          </a:p>
          <a:p>
            <a:r>
              <a:rPr lang="ru-RU" sz="1600" b="1" dirty="0"/>
              <a:t>Ответ: </a:t>
            </a:r>
            <a:r>
              <a:rPr lang="ru-RU" sz="1600" dirty="0"/>
              <a:t>Да, на сайте acuvue.ru будет отдельная промо страница с анонсом промо и правилами проведения акции.</a:t>
            </a:r>
          </a:p>
          <a:p>
            <a:r>
              <a:rPr lang="ru-RU" sz="1600" dirty="0" smtClean="0"/>
              <a:t>5. </a:t>
            </a:r>
            <a:r>
              <a:rPr lang="ru-RU" sz="1600" b="1" dirty="0"/>
              <a:t>Вопрос:</a:t>
            </a:r>
            <a:r>
              <a:rPr lang="ru-RU" sz="1600" dirty="0"/>
              <a:t> Что потребитель должен будет предъявить в салоне </a:t>
            </a:r>
            <a:r>
              <a:rPr lang="ru-RU" sz="1600" dirty="0" err="1"/>
              <a:t>Sunlight</a:t>
            </a:r>
            <a:r>
              <a:rPr lang="ru-RU" sz="1600" dirty="0"/>
              <a:t> для получения подарка?</a:t>
            </a:r>
          </a:p>
          <a:p>
            <a:r>
              <a:rPr lang="ru-RU" sz="1600" b="1" dirty="0"/>
              <a:t>Ответ:</a:t>
            </a:r>
            <a:r>
              <a:rPr lang="ru-RU" sz="1600" dirty="0"/>
              <a:t> </a:t>
            </a:r>
            <a:r>
              <a:rPr lang="ru-RU" sz="1600" dirty="0" smtClean="0"/>
              <a:t>Купон, </a:t>
            </a:r>
            <a:r>
              <a:rPr lang="ru-RU" sz="1600" dirty="0"/>
              <a:t>а также чек: дата покупки должна укладываться период проведения акции, в чеке должно быть указано, что куплены были именно линзы ACUVUE®. Если в кассовом чеке не прописан продукт, тогда требуется товарно-кассовый чек.</a:t>
            </a:r>
          </a:p>
          <a:p>
            <a:endParaRPr lang="ru-RU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532D-8B6C-4629-91C7-95BF1E0780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04450" y="3770376"/>
            <a:ext cx="540074" cy="242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Для интернет-клиентов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56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JVC Template">
  <a:themeElements>
    <a:clrScheme name="JJVC Palette">
      <a:dk1>
        <a:srgbClr val="474747"/>
      </a:dk1>
      <a:lt1>
        <a:srgbClr val="FFFFFF"/>
      </a:lt1>
      <a:dk2>
        <a:srgbClr val="000000"/>
      </a:dk2>
      <a:lt2>
        <a:srgbClr val="AEB4AB"/>
      </a:lt2>
      <a:accent1>
        <a:srgbClr val="1695C5"/>
      </a:accent1>
      <a:accent2>
        <a:srgbClr val="074284"/>
      </a:accent2>
      <a:accent3>
        <a:srgbClr val="5CAD1A"/>
      </a:accent3>
      <a:accent4>
        <a:srgbClr val="F8420A"/>
      </a:accent4>
      <a:accent5>
        <a:srgbClr val="CDE3B8"/>
      </a:accent5>
      <a:accent6>
        <a:srgbClr val="006EB6"/>
      </a:accent6>
      <a:hlink>
        <a:srgbClr val="A0CE67"/>
      </a:hlink>
      <a:folHlink>
        <a:srgbClr val="A0CE67"/>
      </a:folHlink>
    </a:clrScheme>
    <a:fontScheme name="SP_PPT_Template_FIN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P_PPT_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_PPT_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_PPT_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_PPT_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_PPT_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_PPT_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_PPT_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_PPT_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_PPT_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_PPT_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_PPT_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_PPT_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Другая 1">
      <a:dk1>
        <a:sysClr val="windowText" lastClr="000000"/>
      </a:dk1>
      <a:lt1>
        <a:sysClr val="window" lastClr="FFFFFF"/>
      </a:lt1>
      <a:dk2>
        <a:srgbClr val="00539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234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JJVC Template</vt:lpstr>
      <vt:lpstr>Специальное оформление</vt:lpstr>
      <vt:lpstr>Список салонов Sunlight</vt:lpstr>
      <vt:lpstr>Список салонов Sunlight</vt:lpstr>
      <vt:lpstr>Список салонов Sunlight</vt:lpstr>
      <vt:lpstr>Список салонов Sunlight</vt:lpstr>
      <vt:lpstr>Вопросы и ответы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Kirpikova, Yulia [JNJRU]</dc:creator>
  <cp:lastModifiedBy>Fedorova, Marina [JNJRU-nonJ&amp;J]</cp:lastModifiedBy>
  <cp:revision>38</cp:revision>
  <dcterms:created xsi:type="dcterms:W3CDTF">2015-07-03T04:21:56Z</dcterms:created>
  <dcterms:modified xsi:type="dcterms:W3CDTF">2015-08-12T16:32:52Z</dcterms:modified>
</cp:coreProperties>
</file>